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9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2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0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8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7A43-2EC1-489A-940E-AA7081079B7D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A2FDD-2C7C-4AB6-8CE6-C31CFA421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62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1130" y="3790122"/>
            <a:ext cx="5088835" cy="2743199"/>
          </a:xfrm>
        </p:spPr>
        <p:txBody>
          <a:bodyPr anchor="t">
            <a:normAutofit/>
          </a:bodyPr>
          <a:lstStyle/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Якоб Арминий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(Германзен)</a:t>
            </a:r>
          </a:p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Jacobus Arminius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1560 -1609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0F57012D-483B-445D-A592-F87C2FB69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21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186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48" y="4636008"/>
            <a:ext cx="4744278" cy="1572768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Пастор в Амстердаме</a:t>
            </a:r>
          </a:p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1588-1603гг.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F983E4-3548-45E9-A06E-4CD399E97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r="10706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346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1590г. – женится на Лийсбет (Элизабет) Риэль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детей)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9E68CA8-CEA6-40C1-A560-F786767B3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7346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2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book, old&#10;&#10;Description automatically generated">
            <a:extLst>
              <a:ext uri="{FF2B5EF4-FFF2-40B4-BE49-F238E27FC236}">
                <a16:creationId xmlns:a16="http://schemas.microsoft.com/office/drawing/2014/main" id="{FD2EBB5D-475B-430B-9A52-5F8B1CCE3B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9091" r="1268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822714"/>
            <a:ext cx="4023359" cy="325835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1601-1602гг. 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Чума в Амстердаме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(Преподаватели богословия)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5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840" y="2793291"/>
            <a:ext cx="5964847" cy="1831718"/>
          </a:xfrm>
        </p:spPr>
        <p:txBody>
          <a:bodyPr anchor="b"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1603г. – преподаватель богословия в университете Лейдена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building, outdoor, old, town&#10;&#10;Description automatically generated">
            <a:extLst>
              <a:ext uri="{FF2B5EF4-FFF2-40B4-BE49-F238E27FC236}">
                <a16:creationId xmlns:a16="http://schemas.microsoft.com/office/drawing/2014/main" id="{0E47CF4F-EC90-43A6-AB24-265E7DEC6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r="-2" b="1356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F7949-09A6-41FE-ADF2-E8F0C5FDB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r="-4" b="950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944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1563-1641гг. Франциск Гомар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(выживший)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богословия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arch&#10;&#10;Description automatically generated">
            <a:extLst>
              <a:ext uri="{FF2B5EF4-FFF2-40B4-BE49-F238E27FC236}">
                <a16:creationId xmlns:a16="http://schemas.microsoft.com/office/drawing/2014/main" id="{1102133C-B099-4774-AC71-29F31783C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C3A29-D534-4AC5-B311-E8A67A3F7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8" y="1034530"/>
            <a:ext cx="4220817" cy="268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6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, old, town&#10;&#10;Description automatically generated">
            <a:extLst>
              <a:ext uri="{FF2B5EF4-FFF2-40B4-BE49-F238E27FC236}">
                <a16:creationId xmlns:a16="http://schemas.microsoft.com/office/drawing/2014/main" id="{0E25F114-A6D7-4CBA-B6D3-0F852B62D3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0" b="7579"/>
          <a:stretch/>
        </p:blipFill>
        <p:spPr>
          <a:xfrm>
            <a:off x="357829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3429000"/>
            <a:ext cx="4330262" cy="2496959"/>
          </a:xfrm>
        </p:spPr>
        <p:txBody>
          <a:bodyPr>
            <a:normAutofit/>
          </a:bodyPr>
          <a:lstStyle/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30 мая 1608г.</a:t>
            </a:r>
          </a:p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Арминий и Гомар перед Верховным судом в Гааге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2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691270"/>
            <a:ext cx="5101708" cy="1526651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 19 октября 1609г.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AEE3A-526B-4A88-97B7-13D7B1991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3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3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B156266-29A4-47E4-BEEB-D16FCFD7B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8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769704"/>
            <a:ext cx="4023359" cy="3311359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500" dirty="0"/>
          </a:p>
          <a:p>
            <a:pPr algn="l"/>
            <a:endParaRPr lang="ru-RU" sz="500" dirty="0"/>
          </a:p>
          <a:p>
            <a:pPr algn="l"/>
            <a:endParaRPr lang="ru-RU" sz="3600" dirty="0"/>
          </a:p>
          <a:p>
            <a:pPr algn="l"/>
            <a:r>
              <a:rPr lang="ru-RU" sz="3600" dirty="0"/>
              <a:t>                                  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</a:t>
            </a:r>
          </a:p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г. Аудеватер </a:t>
            </a:r>
          </a:p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(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Нидерланды)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5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" y="114300"/>
            <a:ext cx="11750040" cy="6617970"/>
          </a:xfrm>
        </p:spPr>
        <p:txBody>
          <a:bodyPr/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Протестантский университет Марбурга (Германия)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лета 1575 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F431D-24C8-4CE9-89E4-F3D6A07F2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7" y="1027601"/>
            <a:ext cx="3812873" cy="5582047"/>
          </a:xfrm>
          <a:prstGeom prst="rect">
            <a:avLst/>
          </a:prstGeom>
        </p:spPr>
      </p:pic>
      <p:pic>
        <p:nvPicPr>
          <p:cNvPr id="6" name="Picture 5" descr="A picture containing text, building, old, place of worship&#10;&#10;Description automatically generated">
            <a:extLst>
              <a:ext uri="{FF2B5EF4-FFF2-40B4-BE49-F238E27FC236}">
                <a16:creationId xmlns:a16="http://schemas.microsoft.com/office/drawing/2014/main" id="{F4EB5CC8-364D-4BE0-BE1D-13570770C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5434"/>
            <a:ext cx="5728544" cy="43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" y="114300"/>
            <a:ext cx="11750040" cy="66179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М                                                                   возвращается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Марбург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400 км пешком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B019FA3-2554-47FD-BCA0-4C91EF73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395148"/>
            <a:ext cx="6998528" cy="60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161183"/>
            <a:ext cx="4806184" cy="2056738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ru-RU" sz="4800" dirty="0"/>
              <a:t>Университет в Лейдене </a:t>
            </a:r>
          </a:p>
          <a:p>
            <a:pPr algn="l"/>
            <a:r>
              <a:rPr lang="ru-RU" sz="3200" dirty="0"/>
              <a:t>(Голландия)</a:t>
            </a:r>
          </a:p>
          <a:p>
            <a:pPr algn="l"/>
            <a:r>
              <a:rPr lang="ru-RU" sz="3200" dirty="0"/>
              <a:t>1576 – 1581гг.</a:t>
            </a:r>
            <a:endParaRPr lang="en-US" sz="3200" dirty="0"/>
          </a:p>
          <a:p>
            <a:pPr algn="l"/>
            <a:endParaRPr lang="en-US" sz="3200" dirty="0"/>
          </a:p>
        </p:txBody>
      </p:sp>
      <p:pic>
        <p:nvPicPr>
          <p:cNvPr id="4" name="Picture 3" descr="A picture containing building, outdoor, old, town&#10;&#10;Description automatically generated">
            <a:extLst>
              <a:ext uri="{FF2B5EF4-FFF2-40B4-BE49-F238E27FC236}">
                <a16:creationId xmlns:a16="http://schemas.microsoft.com/office/drawing/2014/main" id="{BFBAA35C-41C5-45B4-9ACA-B3913E7AF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 r="2" b="2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pic>
        <p:nvPicPr>
          <p:cNvPr id="5" name="Picture 4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E94DE653-4182-4C90-9480-C0E5CD2E2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40" y="361784"/>
            <a:ext cx="4580079" cy="37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052" y="3154018"/>
            <a:ext cx="4871426" cy="2729947"/>
          </a:xfrm>
        </p:spPr>
        <p:txBody>
          <a:bodyPr anchor="t">
            <a:normAutofit/>
          </a:bodyPr>
          <a:lstStyle/>
          <a:p>
            <a:pPr algn="l"/>
            <a:r>
              <a:rPr lang="ru-RU" sz="3600" dirty="0"/>
              <a:t>Университет в Женеве </a:t>
            </a:r>
          </a:p>
          <a:p>
            <a:pPr algn="l"/>
            <a:r>
              <a:rPr lang="ru-RU" sz="2000" dirty="0"/>
              <a:t>(Швейцария)</a:t>
            </a:r>
          </a:p>
          <a:p>
            <a:pPr algn="l"/>
            <a:r>
              <a:rPr lang="ru-RU" sz="2000" dirty="0"/>
              <a:t>1582г., 1584г. -...</a:t>
            </a: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building, outdoor, road, ground&#10;&#10;Description automatically generated">
            <a:extLst>
              <a:ext uri="{FF2B5EF4-FFF2-40B4-BE49-F238E27FC236}">
                <a16:creationId xmlns:a16="http://schemas.microsoft.com/office/drawing/2014/main" id="{93942FAE-2957-4B20-AB6A-0E9E897B3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r="26459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395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910" y="344557"/>
            <a:ext cx="6892290" cy="6376283"/>
          </a:xfrm>
          <a:noFill/>
        </p:spPr>
        <p:txBody>
          <a:bodyPr>
            <a:noAutofit/>
          </a:bodyPr>
          <a:lstStyle/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 Беза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1519-1605гг.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Швейцария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Супралапсорианство / Инфралапсорианство</a:t>
            </a:r>
          </a:p>
          <a:p>
            <a:pPr algn="l"/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Supralapsarianism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Infralapsarianism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лат. «supra», то есть «выше, прежде») Его установлению о допущении грехопадения человека (лат. «lapsus», то есть «отпадение»); в то время как инфралапсариане утверждают, что сначала Бог решил допустить грехопадение (лат. «lapsus», то есть «отпадение»), а затем (лат. «infrа», то есть «под, после»)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book, old&#10;&#10;Description automatically generated">
            <a:extLst>
              <a:ext uri="{FF2B5EF4-FFF2-40B4-BE49-F238E27FC236}">
                <a16:creationId xmlns:a16="http://schemas.microsoft.com/office/drawing/2014/main" id="{61D18853-0A76-4F74-90DD-02D0731DB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2679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5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1669774"/>
            <a:ext cx="4462345" cy="4452729"/>
          </a:xfrm>
        </p:spPr>
        <p:txBody>
          <a:bodyPr anchor="t"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Пьер де ла Раме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(Петрус Рамус)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1515-1572гг.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рамизма: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Логика, диалектика...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1D60D-1C28-4DD5-92D8-19A358249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r="-1" b="1367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486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990A6-AE80-492C-BC7F-7C44B472C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r="864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2205F-5AE6-4E2C-BF9D-E5F29BC8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22714"/>
            <a:ext cx="4426226" cy="3258350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Университет в Базеле </a:t>
            </a:r>
          </a:p>
          <a:p>
            <a:pPr algn="l"/>
            <a:r>
              <a:rPr lang="ru-RU" sz="2000" dirty="0"/>
              <a:t>(Швейцария)</a:t>
            </a:r>
          </a:p>
          <a:p>
            <a:pPr algn="l"/>
            <a:r>
              <a:rPr lang="ru-RU" sz="2000" dirty="0"/>
              <a:t>1582г.</a:t>
            </a:r>
            <a:endParaRPr lang="en-US" sz="2000" dirty="0"/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(</a:t>
            </a:r>
            <a:r>
              <a:rPr lang="en-US" sz="2000" dirty="0"/>
              <a:t>I</a:t>
            </a:r>
            <a:r>
              <a:rPr lang="ru-RU" sz="2000" dirty="0"/>
              <a:t>-й университет в Швейцарии)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84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238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2022-11-27T06:51:19Z</dcterms:created>
  <dcterms:modified xsi:type="dcterms:W3CDTF">2022-11-27T06:52:50Z</dcterms:modified>
</cp:coreProperties>
</file>